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1B_FF1CA8A9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14_B35BB1D6.xml" ContentType="application/vnd.ms-powerpoint.comments+xml"/>
  <Override PartName="/ppt/notesSlides/notesSlide5.xml" ContentType="application/vnd.openxmlformats-officedocument.presentationml.notesSlide+xml"/>
  <Override PartName="/ppt/comments/modernComment_119_77326B3A.xml" ContentType="application/vnd.ms-powerpoint.comments+xml"/>
  <Override PartName="/ppt/comments/modernComment_107_7CACFC6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20"/>
  </p:notesMasterIdLst>
  <p:sldIdLst>
    <p:sldId id="261" r:id="rId2"/>
    <p:sldId id="262" r:id="rId3"/>
    <p:sldId id="283" r:id="rId4"/>
    <p:sldId id="265" r:id="rId5"/>
    <p:sldId id="264" r:id="rId6"/>
    <p:sldId id="266" r:id="rId7"/>
    <p:sldId id="276" r:id="rId8"/>
    <p:sldId id="284" r:id="rId9"/>
    <p:sldId id="277" r:id="rId10"/>
    <p:sldId id="279" r:id="rId11"/>
    <p:sldId id="280" r:id="rId12"/>
    <p:sldId id="278" r:id="rId13"/>
    <p:sldId id="269" r:id="rId14"/>
    <p:sldId id="282" r:id="rId15"/>
    <p:sldId id="270" r:id="rId16"/>
    <p:sldId id="271" r:id="rId17"/>
    <p:sldId id="281" r:id="rId18"/>
    <p:sldId id="26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2AE65-48B9-8207-F133-3AAD24456050}" name="Willis-Reddick, Maia Catherine - (mwillisreddick)" initials="WRMC(" userId="S::mwillisreddick@email.arizona.edu::c5ebeeff-3aa7-46cc-861f-604722a51f9e" providerId="AD"/>
  <p188:author id="{AC5D7FD0-1EF1-6B2A-ECF2-BB895915956F}" name="Nerozzi, Stefano - (nerozzi)" initials="NS(" userId="Nerozzi, Stefano - (nerozzi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FF00"/>
    <a:srgbClr val="C38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3"/>
    <p:restoredTop sz="94650"/>
  </p:normalViewPr>
  <p:slideViewPr>
    <p:cSldViewPr snapToGrid="0" snapToObjects="1">
      <p:cViewPr varScale="1">
        <p:scale>
          <a:sx n="127" d="100"/>
          <a:sy n="127" d="100"/>
        </p:scale>
        <p:origin x="162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07_7CACFC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ADFAE0-6F00-ED41-9438-5906541D61EB}" authorId="{5352AE65-48B9-8207-F133-3AAD24456050}" created="2022-04-09T00:09:17.636">
    <pc:sldMkLst xmlns:pc="http://schemas.microsoft.com/office/powerpoint/2013/main/command">
      <pc:docMk/>
      <pc:sldMk cId="2091711584" sldId="263"/>
    </pc:sldMkLst>
    <p188:replyLst>
      <p188:reply id="{5D59C388-1DA0-804B-9B02-19FFC588DDBA}" authorId="{5352AE65-48B9-8207-F133-3AAD24456050}" created="2022-04-09T00:10:39.737">
        <p188:txBody>
          <a:bodyPr/>
          <a:lstStyle/>
          <a:p>
            <a:r>
              <a:rPr lang="en-US"/>
              <a:t>I just thought this image was nice even if it’s completely irrelevant</a:t>
            </a:r>
          </a:p>
        </p188:txBody>
      </p188:reply>
    </p188:replyLst>
    <p188:txBody>
      <a:bodyPr/>
      <a:lstStyle/>
      <a:p>
        <a:r>
          <a:rPr lang="en-US"/>
          <a:t>We need a thank you slide. It’s a requirement, no matter how dumb it is. </a:t>
        </a:r>
      </a:p>
    </p188:txBody>
  </p188:cm>
</p188:cmLst>
</file>

<file path=ppt/comments/modernComment_114_B35BB1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DCBEA5-030F-1E40-97AC-3D075E635718}" authorId="{5352AE65-48B9-8207-F133-3AAD24456050}" created="2022-04-09T00:12:25.136">
    <pc:sldMkLst xmlns:pc="http://schemas.microsoft.com/office/powerpoint/2013/main/command">
      <pc:docMk/>
      <pc:sldMk cId="3009130966" sldId="276"/>
    </pc:sldMkLst>
    <p188:txBody>
      <a:bodyPr/>
      <a:lstStyle/>
      <a:p>
        <a:r>
          <a:rPr lang="en-US"/>
          <a:t>Do we need to make a map of the specific track taken even if it’s shown all nice and pretty here? I also did them in three separate slides because they’re obsessed with legibility of scales but I think this is fine. </a:t>
        </a:r>
      </a:p>
    </p188:txBody>
  </p188:cm>
</p188:cmLst>
</file>

<file path=ppt/comments/modernComment_119_77326B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D0A9A3-8FB5-7946-9C4D-DD90EE4E073A}" authorId="{5352AE65-48B9-8207-F133-3AAD24456050}" created="2022-04-09T00:33:36.6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99792954" sldId="281"/>
      <ac:spMk id="4" creationId="{A86E7598-AD43-FE4F-A32B-902CDD32FA77}"/>
    </ac:deMkLst>
    <p188:txBody>
      <a:bodyPr/>
      <a:lstStyle/>
      <a:p>
        <a:r>
          <a:rPr lang="en-US"/>
          <a:t>This is also dumb but another requirement. I hate this. We need NASA to “thank the funding” I don’t think the NASA director will ever see this but ok </a:t>
        </a:r>
      </a:p>
    </p188:txBody>
  </p188:cm>
</p188:cmLst>
</file>

<file path=ppt/comments/modernComment_11B_FF1CA8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5A4E75-7EC1-D44E-B223-6A455FEE9240}" authorId="{5352AE65-48B9-8207-F133-3AAD24456050}" created="2022-04-09T00:10:51.533">
    <pc:sldMkLst xmlns:pc="http://schemas.microsoft.com/office/powerpoint/2013/main/command">
      <pc:docMk/>
      <pc:sldMk cId="4280068265" sldId="283"/>
    </pc:sldMkLst>
    <p188:txBody>
      <a:bodyPr/>
      <a:lstStyle/>
      <a:p>
        <a:r>
          <a:rPr lang="en-US"/>
          <a:t>Is this okay?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E51D7-6065-C84B-A2DD-AABE4955173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CCE8-719C-2446-833E-BEDB4A22C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CCE8-719C-2446-833E-BEDB4A22C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radar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CCE8-719C-2446-833E-BEDB4A22C9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CCE8-719C-2446-833E-BEDB4A22C9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on clutter sims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CCE8-719C-2446-833E-BEDB4A22C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2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GRS possibility also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CCE8-719C-2446-833E-BEDB4A22C9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1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6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7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C9125D-F9D4-40BC-AD87-1A10BAF7EF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2939219" y="322591"/>
            <a:ext cx="8915920" cy="6206395"/>
          </a:xfrm>
          <a:prstGeom prst="homePlate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9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6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4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5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1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87074-EB1E-BC47-A76C-7940325C7EF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B04BA-33F4-184D-A3EF-1B7C82C38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3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19_77326B3A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8/10/relationships/comments" Target="../comments/modernComment_107_7CACFC6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1B_FF1CA8A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18/10/relationships/comments" Target="../comments/modernComment_114_B35BB1D6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B1EFAD-B267-F948-9C1A-8784ECA07FF8}"/>
              </a:ext>
            </a:extLst>
          </p:cNvPr>
          <p:cNvSpPr txBox="1"/>
          <p:nvPr/>
        </p:nvSpPr>
        <p:spPr>
          <a:xfrm>
            <a:off x="256032" y="313611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Mapping and characterization of subsurface deposits in Planum </a:t>
            </a:r>
            <a:r>
              <a:rPr lang="en-US" sz="4400" dirty="0" err="1"/>
              <a:t>Boreum</a:t>
            </a:r>
            <a:r>
              <a:rPr lang="en-US" sz="4400" dirty="0"/>
              <a:t>, Mars, using radar sounding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B2C3F-BCB7-B84D-B0F2-2CE096A5EEBA}"/>
              </a:ext>
            </a:extLst>
          </p:cNvPr>
          <p:cNvSpPr txBox="1"/>
          <p:nvPr/>
        </p:nvSpPr>
        <p:spPr>
          <a:xfrm>
            <a:off x="256032" y="3245958"/>
            <a:ext cx="4096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Maia Willis-Reddick</a:t>
            </a:r>
          </a:p>
          <a:p>
            <a:r>
              <a:rPr lang="en-US" sz="2000" dirty="0"/>
              <a:t>Mentor: Dr. Stefano </a:t>
            </a:r>
            <a:r>
              <a:rPr lang="en-US" sz="2000" dirty="0" err="1"/>
              <a:t>Nerozzi</a:t>
            </a:r>
            <a:endParaRPr lang="en-US" sz="2000" dirty="0"/>
          </a:p>
          <a:p>
            <a:r>
              <a:rPr lang="en-US" sz="2000" dirty="0"/>
              <a:t>Saturday, April 24</a:t>
            </a:r>
            <a:r>
              <a:rPr lang="en-US" sz="2000" baseline="30000" dirty="0"/>
              <a:t>th</a:t>
            </a:r>
            <a:endParaRPr lang="en-US" sz="2000" dirty="0"/>
          </a:p>
          <a:p>
            <a:r>
              <a:rPr lang="en-US" sz="2000" dirty="0"/>
              <a:t>The Hilton Tucson East</a:t>
            </a:r>
          </a:p>
          <a:p>
            <a:r>
              <a:rPr lang="en-US" sz="2000" dirty="0"/>
              <a:t>University of Arizona Lunar and Planetary Laboratory</a:t>
            </a:r>
          </a:p>
        </p:txBody>
      </p:sp>
      <p:pic>
        <p:nvPicPr>
          <p:cNvPr id="1028" name="Picture 4" descr="Logos - Master Logo | The University of Arizona College of Medicine –  Phoenix">
            <a:extLst>
              <a:ext uri="{FF2B5EF4-FFF2-40B4-BE49-F238E27FC236}">
                <a16:creationId xmlns:a16="http://schemas.microsoft.com/office/drawing/2014/main" id="{8AED0305-23F3-5B4A-955F-EDAAEF91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5653229"/>
            <a:ext cx="2867659" cy="6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CAFA5B7D-1A31-F74F-ADE4-9EDB8A21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21" y="5300213"/>
            <a:ext cx="1046480" cy="139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ymbols of NASA | NASA">
            <a:extLst>
              <a:ext uri="{FF2B5EF4-FFF2-40B4-BE49-F238E27FC236}">
                <a16:creationId xmlns:a16="http://schemas.microsoft.com/office/drawing/2014/main" id="{5C20FEC6-2504-E142-8E0A-B911039B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5327944"/>
            <a:ext cx="2543915" cy="12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0972771B-6A0B-C54A-9F50-6D3E779E8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698" y="640557"/>
            <a:ext cx="5757382" cy="57573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D5DF3-CB0D-DD47-A0EB-7A4B353612CF}"/>
              </a:ext>
            </a:extLst>
          </p:cNvPr>
          <p:cNvSpPr txBox="1"/>
          <p:nvPr/>
        </p:nvSpPr>
        <p:spPr>
          <a:xfrm>
            <a:off x="10448146" y="5878889"/>
            <a:ext cx="148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OSIRIS (ESA)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A4648D9-F988-794F-A7E4-8A9FCC7F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698" y="5399572"/>
            <a:ext cx="1264533" cy="126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2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A25DA1D9-A88D-7E48-8EDA-989A44A1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6" y="1473201"/>
            <a:ext cx="5363271" cy="3575514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863EF4E5-D5B8-9A4C-8A2C-8206DC876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22" y="1473201"/>
            <a:ext cx="5363272" cy="357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553E3-5CAF-144D-A998-7B2887CBA51F}"/>
              </a:ext>
            </a:extLst>
          </p:cNvPr>
          <p:cNvSpPr txBox="1"/>
          <p:nvPr/>
        </p:nvSpPr>
        <p:spPr>
          <a:xfrm>
            <a:off x="4882023" y="358346"/>
            <a:ext cx="2026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B181817-F193-F343-9625-0D4797FB3389}"/>
                  </a:ext>
                </a:extLst>
              </p:cNvPr>
              <p:cNvSpPr/>
              <p:nvPr/>
            </p:nvSpPr>
            <p:spPr>
              <a:xfrm>
                <a:off x="1107089" y="5539385"/>
                <a:ext cx="95763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Mean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=0.012</m:t>
                    </m:r>
                  </m:oMath>
                </a14:m>
                <a:r>
                  <a:rPr lang="en-US" sz="2400" dirty="0"/>
                  <a:t>) indicative of water ice composition with lithic inclusions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B181817-F193-F343-9625-0D4797FB3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89" y="5539385"/>
                <a:ext cx="9576375" cy="461665"/>
              </a:xfrm>
              <a:prstGeom prst="rect">
                <a:avLst/>
              </a:prstGeom>
              <a:blipFill>
                <a:blip r:embed="rId4"/>
                <a:stretch>
                  <a:fillRect l="-106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351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B66C992-565F-F149-825C-F59B0FDF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84" y="1417290"/>
            <a:ext cx="6035131" cy="402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EDD5B-3709-1F4F-814B-D0A8029C2148}"/>
              </a:ext>
            </a:extLst>
          </p:cNvPr>
          <p:cNvSpPr txBox="1"/>
          <p:nvPr/>
        </p:nvSpPr>
        <p:spPr>
          <a:xfrm>
            <a:off x="6969512" y="2151727"/>
            <a:ext cx="4723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a strong correlation—could indicate changes in composition or dynamically moving surface</a:t>
            </a:r>
          </a:p>
        </p:txBody>
      </p:sp>
    </p:spTree>
    <p:extLst>
      <p:ext uri="{BB962C8B-B14F-4D97-AF65-F5344CB8AC3E}">
        <p14:creationId xmlns:p14="http://schemas.microsoft.com/office/powerpoint/2010/main" val="198026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54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3436A2C-6FD6-9C4A-9700-0B654CE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6" y="1123526"/>
            <a:ext cx="6898571" cy="460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C90FFB-7052-6E4B-92AF-1B4F0A70647E}"/>
                  </a:ext>
                </a:extLst>
              </p:cNvPr>
              <p:cNvSpPr txBox="1"/>
              <p:nvPr/>
            </p:nvSpPr>
            <p:spPr>
              <a:xfrm>
                <a:off x="7173027" y="2201428"/>
                <a:ext cx="4030823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=0.012</m:t>
                    </m:r>
                  </m:oMath>
                </a14:m>
                <a:r>
                  <a:rPr lang="en-US" sz="3200" dirty="0"/>
                  <a:t> consistent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=3.1</m:t>
                    </m:r>
                  </m:oMath>
                </a14:m>
                <a:r>
                  <a:rPr lang="en-US" sz="3200" dirty="0"/>
                  <a:t>—water ice</a:t>
                </a:r>
              </a:p>
              <a:p>
                <a:r>
                  <a:rPr lang="en-US" sz="3200" dirty="0"/>
                  <a:t>Median= 0.008—intermediate 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Mixture of both?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C90FFB-7052-6E4B-92AF-1B4F0A706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027" y="2201428"/>
                <a:ext cx="4030823" cy="3539430"/>
              </a:xfrm>
              <a:prstGeom prst="rect">
                <a:avLst/>
              </a:prstGeom>
              <a:blipFill>
                <a:blip r:embed="rId3"/>
                <a:stretch>
                  <a:fillRect l="-3762" t="-2143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6F9621-975C-B24F-82CD-D261A982F9DB}"/>
              </a:ext>
            </a:extLst>
          </p:cNvPr>
          <p:cNvSpPr txBox="1"/>
          <p:nvPr/>
        </p:nvSpPr>
        <p:spPr>
          <a:xfrm>
            <a:off x="7171250" y="1123868"/>
            <a:ext cx="473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Using Campbell (2008) method:</a:t>
            </a:r>
          </a:p>
        </p:txBody>
      </p:sp>
    </p:spTree>
    <p:extLst>
      <p:ext uri="{BB962C8B-B14F-4D97-AF65-F5344CB8AC3E}">
        <p14:creationId xmlns:p14="http://schemas.microsoft.com/office/powerpoint/2010/main" val="200938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5338DBF-BC0F-9E4A-ACC6-0C34437C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120" y="3429000"/>
            <a:ext cx="4782869" cy="318858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40ACEA8B-5B68-F347-91AC-1C6BB442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9" y="240420"/>
            <a:ext cx="4782869" cy="3188580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4A1289A1-8CAE-0841-937F-8C2C45261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69" y="3429000"/>
            <a:ext cx="4782869" cy="3188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7118A1-9283-B54E-91E7-DB19695750E6}"/>
                  </a:ext>
                </a:extLst>
              </p:cNvPr>
              <p:cNvSpPr txBox="1"/>
              <p:nvPr/>
            </p:nvSpPr>
            <p:spPr>
              <a:xfrm>
                <a:off x="6579576" y="1206259"/>
                <a:ext cx="363122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Using </a:t>
                </a:r>
                <a:r>
                  <a:rPr lang="en-US" sz="3200" dirty="0" err="1"/>
                  <a:t>Grima</a:t>
                </a:r>
                <a:r>
                  <a:rPr lang="en-US" sz="3200" dirty="0"/>
                  <a:t> (2009)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/>
                  <a:t> value estimated from lab conditions in main survey area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7118A1-9283-B54E-91E7-DB1969575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76" y="1206259"/>
                <a:ext cx="3631224" cy="2062103"/>
              </a:xfrm>
              <a:prstGeom prst="rect">
                <a:avLst/>
              </a:prstGeom>
              <a:blipFill>
                <a:blip r:embed="rId5"/>
                <a:stretch>
                  <a:fillRect l="-4167" t="-42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63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5622155-43D6-CC44-8344-A4CAD4AB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2" y="682336"/>
            <a:ext cx="5493328" cy="5493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37E85-781F-AE4E-BEC9-A57D01FFBB7E}"/>
              </a:ext>
            </a:extLst>
          </p:cNvPr>
          <p:cNvSpPr txBox="1"/>
          <p:nvPr/>
        </p:nvSpPr>
        <p:spPr>
          <a:xfrm>
            <a:off x="7245927" y="2644170"/>
            <a:ext cx="3990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Current map of loss tangents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Investigation of ‘stripe’ of high loss tangent needed</a:t>
            </a:r>
          </a:p>
        </p:txBody>
      </p:sp>
    </p:spTree>
    <p:extLst>
      <p:ext uri="{BB962C8B-B14F-4D97-AF65-F5344CB8AC3E}">
        <p14:creationId xmlns:p14="http://schemas.microsoft.com/office/powerpoint/2010/main" val="298080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66E6E2-4320-164F-94C5-CFC82DDBA7C4}"/>
                  </a:ext>
                </a:extLst>
              </p:cNvPr>
              <p:cNvSpPr txBox="1"/>
              <p:nvPr/>
            </p:nvSpPr>
            <p:spPr>
              <a:xfrm>
                <a:off x="502920" y="1557427"/>
                <a:ext cx="443484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Blip>
                    <a:blip r:embed="rId2"/>
                  </a:buBlip>
                </a:pPr>
                <a:r>
                  <a:rPr lang="en-US" sz="2800" dirty="0"/>
                  <a:t>Loss tangent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=3.1</m:t>
                    </m:r>
                  </m:oMath>
                </a14:m>
                <a:r>
                  <a:rPr lang="en-US" sz="2800" dirty="0"/>
                  <a:t> near north pole suggests water ice rich mixture with minor fraction of lithic materials (e.g. basalt)</a:t>
                </a:r>
              </a:p>
              <a:p>
                <a:pPr marL="285750" indent="-285750">
                  <a:buBlip>
                    <a:blip r:embed="rId2"/>
                  </a:buBlip>
                </a:pPr>
                <a:r>
                  <a:rPr lang="en-US" sz="2800" dirty="0"/>
                  <a:t>Assuming pure water ice composition, average thickness is ~100m</a:t>
                </a:r>
              </a:p>
              <a:p>
                <a:pPr marL="285750" indent="-285750">
                  <a:buBlip>
                    <a:blip r:embed="rId2"/>
                  </a:buBlip>
                </a:pPr>
                <a:r>
                  <a:rPr lang="en-US" sz="2800" dirty="0"/>
                  <a:t>Positive power loss rate atypical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66E6E2-4320-164F-94C5-CFC82DDBA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" y="1557427"/>
                <a:ext cx="4434840" cy="4401205"/>
              </a:xfrm>
              <a:prstGeom prst="rect">
                <a:avLst/>
              </a:prstGeom>
              <a:blipFill>
                <a:blip r:embed="rId3"/>
                <a:stretch>
                  <a:fillRect t="-1441" r="-2571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5E21C74-7634-754B-83FB-64B28CF32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123" y="1211580"/>
            <a:ext cx="6780317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9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DCAD19-25AD-8941-81D6-4D8E997FDF05}"/>
              </a:ext>
            </a:extLst>
          </p:cNvPr>
          <p:cNvSpPr txBox="1"/>
          <p:nvPr/>
        </p:nvSpPr>
        <p:spPr>
          <a:xfrm>
            <a:off x="3399692" y="92988"/>
            <a:ext cx="539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Future investigations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B2966-2897-7146-9ED3-9173F4D300C4}"/>
              </a:ext>
            </a:extLst>
          </p:cNvPr>
          <p:cNvSpPr txBox="1"/>
          <p:nvPr/>
        </p:nvSpPr>
        <p:spPr>
          <a:xfrm>
            <a:off x="680291" y="1227391"/>
            <a:ext cx="5392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3200" dirty="0"/>
              <a:t>Extend mapping to remaining regions of interest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Surface roughness and thermal modeling to be conducted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Further analyses of loss tangent distributions necessary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27951-CFBB-D14F-B070-EA7FE04CCBB3}"/>
              </a:ext>
            </a:extLst>
          </p:cNvPr>
          <p:cNvSpPr txBox="1"/>
          <p:nvPr/>
        </p:nvSpPr>
        <p:spPr>
          <a:xfrm>
            <a:off x="2497873" y="6055112"/>
            <a:ext cx="267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HiRISE/University of Arizona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82B8A4-A503-B84F-8470-30AB42F2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78" y="980358"/>
            <a:ext cx="5244031" cy="5244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BA666-5AC5-2B44-987C-6C70B4097368}"/>
              </a:ext>
            </a:extLst>
          </p:cNvPr>
          <p:cNvSpPr txBox="1"/>
          <p:nvPr/>
        </p:nvSpPr>
        <p:spPr>
          <a:xfrm>
            <a:off x="8178188" y="2159305"/>
            <a:ext cx="168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FF00"/>
                </a:solidFill>
              </a:rPr>
              <a:t>Remaining ROIs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05987-595F-BE44-8AC1-A08F08F196CD}"/>
              </a:ext>
            </a:extLst>
          </p:cNvPr>
          <p:cNvSpPr txBox="1"/>
          <p:nvPr/>
        </p:nvSpPr>
        <p:spPr>
          <a:xfrm>
            <a:off x="7789772" y="5692976"/>
            <a:ext cx="100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FF00"/>
                </a:solidFill>
              </a:rPr>
              <a:t>Mapped</a:t>
            </a:r>
          </a:p>
        </p:txBody>
      </p:sp>
    </p:spTree>
    <p:extLst>
      <p:ext uri="{BB962C8B-B14F-4D97-AF65-F5344CB8AC3E}">
        <p14:creationId xmlns:p14="http://schemas.microsoft.com/office/powerpoint/2010/main" val="241370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8F6BA-273C-C34F-8F15-B62CAEE45F72}"/>
              </a:ext>
            </a:extLst>
          </p:cNvPr>
          <p:cNvSpPr txBox="1"/>
          <p:nvPr/>
        </p:nvSpPr>
        <p:spPr>
          <a:xfrm>
            <a:off x="3692235" y="443345"/>
            <a:ext cx="513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E7598-AD43-FE4F-A32B-902CDD32FA77}"/>
              </a:ext>
            </a:extLst>
          </p:cNvPr>
          <p:cNvSpPr txBox="1"/>
          <p:nvPr/>
        </p:nvSpPr>
        <p:spPr>
          <a:xfrm>
            <a:off x="609600" y="2054124"/>
            <a:ext cx="3990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to the Arizona Space Grant Consortium, NASA, the entire TAPIR group at the University of Arizona’s Lunar and Planetary Laboratory, and especially Dr. Stefano </a:t>
            </a:r>
            <a:r>
              <a:rPr lang="en-US" sz="2400" dirty="0" err="1"/>
              <a:t>Nerozzi</a:t>
            </a:r>
            <a:r>
              <a:rPr lang="en-US" sz="2400" dirty="0"/>
              <a:t> for his mentorship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8257747-BCDD-3B44-A9F8-AFAAAB1E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013" y="1274342"/>
            <a:ext cx="2318561" cy="2318561"/>
          </a:xfrm>
          <a:prstGeom prst="rect">
            <a:avLst/>
          </a:prstGeom>
        </p:spPr>
      </p:pic>
      <p:pic>
        <p:nvPicPr>
          <p:cNvPr id="5" name="Picture 10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D59782B0-82C7-A041-A8EF-7980F274C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34" y="1585454"/>
            <a:ext cx="1378913" cy="18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Symbols of NASA | NASA">
            <a:extLst>
              <a:ext uri="{FF2B5EF4-FFF2-40B4-BE49-F238E27FC236}">
                <a16:creationId xmlns:a16="http://schemas.microsoft.com/office/drawing/2014/main" id="{81DED0F3-8D8F-874C-BBE4-D3988B5F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91" y="1259057"/>
            <a:ext cx="4637122" cy="231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s - Master Logo | The University of Arizona College of Medicine –  Phoenix">
            <a:extLst>
              <a:ext uri="{FF2B5EF4-FFF2-40B4-BE49-F238E27FC236}">
                <a16:creationId xmlns:a16="http://schemas.microsoft.com/office/drawing/2014/main" id="{0DD110F7-5658-BD4E-8985-30F35F14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2" y="4283424"/>
            <a:ext cx="3900054" cy="9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929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BE8A4C-9457-304C-BC5A-D77997853A48}"/>
              </a:ext>
            </a:extLst>
          </p:cNvPr>
          <p:cNvSpPr txBox="1"/>
          <p:nvPr/>
        </p:nvSpPr>
        <p:spPr>
          <a:xfrm>
            <a:off x="683179" y="2875002"/>
            <a:ext cx="3842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Thank You</a:t>
            </a:r>
          </a:p>
        </p:txBody>
      </p:sp>
      <p:pic>
        <p:nvPicPr>
          <p:cNvPr id="4" name="Picture 3" descr="A picture containing nature, close&#10;&#10;Description automatically generated">
            <a:extLst>
              <a:ext uri="{FF2B5EF4-FFF2-40B4-BE49-F238E27FC236}">
                <a16:creationId xmlns:a16="http://schemas.microsoft.com/office/drawing/2014/main" id="{9E4B492F-102F-934C-83B6-301236DC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39499A-1FDB-B947-BDEE-5AAF84C38906}"/>
              </a:ext>
            </a:extLst>
          </p:cNvPr>
          <p:cNvSpPr txBox="1"/>
          <p:nvPr/>
        </p:nvSpPr>
        <p:spPr>
          <a:xfrm>
            <a:off x="9060872" y="6386945"/>
            <a:ext cx="313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HiRISE (University of Arizona)</a:t>
            </a:r>
          </a:p>
        </p:txBody>
      </p:sp>
    </p:spTree>
    <p:extLst>
      <p:ext uri="{BB962C8B-B14F-4D97-AF65-F5344CB8AC3E}">
        <p14:creationId xmlns:p14="http://schemas.microsoft.com/office/powerpoint/2010/main" val="20917115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4491EF-85F4-E040-935E-FBF4CB12D370}"/>
              </a:ext>
            </a:extLst>
          </p:cNvPr>
          <p:cNvSpPr txBox="1"/>
          <p:nvPr/>
        </p:nvSpPr>
        <p:spPr>
          <a:xfrm>
            <a:off x="6410810" y="1997839"/>
            <a:ext cx="4973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Planum </a:t>
            </a:r>
            <a:r>
              <a:rPr lang="en-US" sz="4800" dirty="0" err="1"/>
              <a:t>Boreum</a:t>
            </a: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1E0FF-440C-E142-AE83-99DF0750935C}"/>
              </a:ext>
            </a:extLst>
          </p:cNvPr>
          <p:cNvSpPr txBox="1"/>
          <p:nvPr/>
        </p:nvSpPr>
        <p:spPr>
          <a:xfrm>
            <a:off x="182340" y="6445368"/>
            <a:ext cx="1784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CTX (JPL/NASA)</a:t>
            </a:r>
          </a:p>
        </p:txBody>
      </p:sp>
      <p:pic>
        <p:nvPicPr>
          <p:cNvPr id="18" name="Picture 17" descr="A picture containing chocolate, music, black, dark&#10;&#10;Description automatically generated">
            <a:extLst>
              <a:ext uri="{FF2B5EF4-FFF2-40B4-BE49-F238E27FC236}">
                <a16:creationId xmlns:a16="http://schemas.microsoft.com/office/drawing/2014/main" id="{2464EFA3-CCF3-174E-83D7-A5D4400FD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320040"/>
            <a:ext cx="5699760" cy="5699760"/>
          </a:xfrm>
          <a:prstGeom prst="rect">
            <a:avLst/>
          </a:prstGeom>
        </p:spPr>
      </p:pic>
      <p:pic>
        <p:nvPicPr>
          <p:cNvPr id="20" name="Picture 19" descr="A picture containing chocolate, dark, plant&#10;&#10;Description automatically generated">
            <a:extLst>
              <a:ext uri="{FF2B5EF4-FFF2-40B4-BE49-F238E27FC236}">
                <a16:creationId xmlns:a16="http://schemas.microsoft.com/office/drawing/2014/main" id="{12AD9A23-7805-3140-B501-A58FAEF6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320040"/>
            <a:ext cx="569976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336A9D-4E63-1F49-8849-19F420025E5D}"/>
              </a:ext>
            </a:extLst>
          </p:cNvPr>
          <p:cNvSpPr txBox="1"/>
          <p:nvPr/>
        </p:nvSpPr>
        <p:spPr>
          <a:xfrm>
            <a:off x="243840" y="1166842"/>
            <a:ext cx="3761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Internal layering structure provides insight into climate history and evolution of North Polar Layered Deposits within the North Pole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4A12B-6CBE-0048-A4BA-D4C17FF5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043" y="0"/>
            <a:ext cx="807995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3FC1F-71C5-0C4D-87FE-5DFA34067FD3}"/>
              </a:ext>
            </a:extLst>
          </p:cNvPr>
          <p:cNvSpPr txBox="1"/>
          <p:nvPr/>
        </p:nvSpPr>
        <p:spPr>
          <a:xfrm>
            <a:off x="1614205" y="6488668"/>
            <a:ext cx="23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Nerozzi</a:t>
            </a:r>
            <a:r>
              <a:rPr lang="en-US" dirty="0"/>
              <a:t> and Holt (2018)</a:t>
            </a:r>
          </a:p>
        </p:txBody>
      </p:sp>
    </p:spTree>
    <p:extLst>
      <p:ext uri="{BB962C8B-B14F-4D97-AF65-F5344CB8AC3E}">
        <p14:creationId xmlns:p14="http://schemas.microsoft.com/office/powerpoint/2010/main" val="42800682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FC5D34-14F0-DB4A-B6DA-C53E2F0B172E}"/>
              </a:ext>
            </a:extLst>
          </p:cNvPr>
          <p:cNvSpPr txBox="1"/>
          <p:nvPr/>
        </p:nvSpPr>
        <p:spPr>
          <a:xfrm>
            <a:off x="7725508" y="3015394"/>
            <a:ext cx="3270738" cy="844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20D28-0B1B-B547-BAB8-F284F5EF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16" y="461983"/>
            <a:ext cx="5950881" cy="5950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B6562-034C-464D-AE2F-0ACE182AFF45}"/>
              </a:ext>
            </a:extLst>
          </p:cNvPr>
          <p:cNvSpPr txBox="1"/>
          <p:nvPr/>
        </p:nvSpPr>
        <p:spPr>
          <a:xfrm>
            <a:off x="3046353" y="3428999"/>
            <a:ext cx="207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5FF00"/>
                </a:solidFill>
              </a:rPr>
              <a:t>NPLD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D05E2-6DFA-1D4E-A9B4-6767A6113109}"/>
              </a:ext>
            </a:extLst>
          </p:cNvPr>
          <p:cNvSpPr txBox="1"/>
          <p:nvPr/>
        </p:nvSpPr>
        <p:spPr>
          <a:xfrm>
            <a:off x="440416" y="6035108"/>
            <a:ext cx="109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FF00"/>
                </a:solidFill>
              </a:rPr>
              <a:t>Main ROI </a:t>
            </a:r>
          </a:p>
        </p:txBody>
      </p:sp>
    </p:spTree>
    <p:extLst>
      <p:ext uri="{BB962C8B-B14F-4D97-AF65-F5344CB8AC3E}">
        <p14:creationId xmlns:p14="http://schemas.microsoft.com/office/powerpoint/2010/main" val="347696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DF4A9-D991-1945-AD9A-510055A03434}"/>
              </a:ext>
            </a:extLst>
          </p:cNvPr>
          <p:cNvSpPr txBox="1"/>
          <p:nvPr/>
        </p:nvSpPr>
        <p:spPr>
          <a:xfrm>
            <a:off x="4890187" y="327614"/>
            <a:ext cx="241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SHARAD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1B0EE-B7FE-204D-835F-9C5E3E8BE4BD}"/>
              </a:ext>
            </a:extLst>
          </p:cNvPr>
          <p:cNvSpPr txBox="1"/>
          <p:nvPr/>
        </p:nvSpPr>
        <p:spPr>
          <a:xfrm>
            <a:off x="323746" y="2397948"/>
            <a:ext cx="7386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3200" dirty="0" err="1"/>
              <a:t>SHAllow</a:t>
            </a:r>
            <a:r>
              <a:rPr lang="en-US" sz="3200" dirty="0"/>
              <a:t> </a:t>
            </a:r>
            <a:r>
              <a:rPr lang="en-US" sz="3200" dirty="0" err="1"/>
              <a:t>RADar</a:t>
            </a:r>
            <a:endParaRPr lang="en-US" sz="3200" dirty="0"/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Operated through Italian Space Agency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15-25 MHz frequency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/>
              <a:t>Onboard the Mars Reconnaissance Orbiter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19CF0-7A92-D042-A31D-1D76C556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70" y="902312"/>
            <a:ext cx="4858943" cy="330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D32E8A-B87D-5D45-BDEC-F9A8F37F5334}"/>
              </a:ext>
            </a:extLst>
          </p:cNvPr>
          <p:cNvSpPr txBox="1"/>
          <p:nvPr/>
        </p:nvSpPr>
        <p:spPr>
          <a:xfrm>
            <a:off x="7851072" y="4024820"/>
            <a:ext cx="482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MRO. (</a:t>
            </a:r>
            <a:r>
              <a:rPr lang="en-US" i="1" dirty="0"/>
              <a:t>NASA)</a:t>
            </a:r>
          </a:p>
        </p:txBody>
      </p:sp>
    </p:spTree>
    <p:extLst>
      <p:ext uri="{BB962C8B-B14F-4D97-AF65-F5344CB8AC3E}">
        <p14:creationId xmlns:p14="http://schemas.microsoft.com/office/powerpoint/2010/main" val="266844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1AD381-F96B-AD42-BCB5-15E295D5A910}"/>
              </a:ext>
            </a:extLst>
          </p:cNvPr>
          <p:cNvSpPr txBox="1"/>
          <p:nvPr/>
        </p:nvSpPr>
        <p:spPr>
          <a:xfrm>
            <a:off x="2339486" y="228600"/>
            <a:ext cx="751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Radar sounding with SHARAD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19D218-0BE1-A841-9FB6-E98D2841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56" y="1678284"/>
            <a:ext cx="9289882" cy="31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0CF92-393F-3A4D-B1F1-35E096F3F3A5}"/>
              </a:ext>
            </a:extLst>
          </p:cNvPr>
          <p:cNvSpPr txBox="1"/>
          <p:nvPr/>
        </p:nvSpPr>
        <p:spPr>
          <a:xfrm>
            <a:off x="3661270" y="5613737"/>
            <a:ext cx="48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Philips et al. (2008) SHARAD orbit 5192 radargram</a:t>
            </a:r>
          </a:p>
        </p:txBody>
      </p:sp>
    </p:spTree>
    <p:extLst>
      <p:ext uri="{BB962C8B-B14F-4D97-AF65-F5344CB8AC3E}">
        <p14:creationId xmlns:p14="http://schemas.microsoft.com/office/powerpoint/2010/main" val="215699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C947BD-A3AF-8841-BCB8-F92CD6B2A9FB}"/>
              </a:ext>
            </a:extLst>
          </p:cNvPr>
          <p:cNvSpPr txBox="1"/>
          <p:nvPr/>
        </p:nvSpPr>
        <p:spPr>
          <a:xfrm>
            <a:off x="593124" y="302715"/>
            <a:ext cx="232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A0F07-2DB0-2549-B1BC-2E6C0600FB33}"/>
              </a:ext>
            </a:extLst>
          </p:cNvPr>
          <p:cNvSpPr txBox="1"/>
          <p:nvPr/>
        </p:nvSpPr>
        <p:spPr>
          <a:xfrm>
            <a:off x="205922" y="1463909"/>
            <a:ext cx="50601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sz="3200" dirty="0"/>
              <a:t>We used </a:t>
            </a:r>
            <a:r>
              <a:rPr lang="en-US" sz="3200" dirty="0" err="1"/>
              <a:t>Seisware</a:t>
            </a:r>
            <a:r>
              <a:rPr lang="en-US" sz="3200" dirty="0"/>
              <a:t> Geology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3200" dirty="0"/>
              <a:t>In-house clutter simulations used to cross-check detections for subsurface vs. surface detections</a:t>
            </a:r>
          </a:p>
          <a:p>
            <a:pPr marL="914400" lvl="1" indent="-457200">
              <a:buBlip>
                <a:blip r:embed="rId5"/>
              </a:buBlip>
            </a:pPr>
            <a:r>
              <a:rPr lang="en-US" sz="2800" dirty="0"/>
              <a:t>Clutter simulations used to delineate between surface and subsurface features</a:t>
            </a:r>
          </a:p>
          <a:p>
            <a:pPr marL="457200" indent="-457200">
              <a:buBlip>
                <a:blip r:embed="rId5"/>
              </a:buBlip>
            </a:pPr>
            <a:endParaRPr lang="en-US" sz="3200" dirty="0"/>
          </a:p>
        </p:txBody>
      </p:sp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4BE6F98F-470D-1D4F-A15A-F316EBB81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502" y="471345"/>
            <a:ext cx="6101352" cy="1985129"/>
          </a:xfrm>
          <a:prstGeom prst="rect">
            <a:avLst/>
          </a:prstGeom>
        </p:spPr>
      </p:pic>
      <p:pic>
        <p:nvPicPr>
          <p:cNvPr id="7" name="Picture 6" descr="A picture containing text, red, device, gauge&#10;&#10;Description automatically generated">
            <a:extLst>
              <a:ext uri="{FF2B5EF4-FFF2-40B4-BE49-F238E27FC236}">
                <a16:creationId xmlns:a16="http://schemas.microsoft.com/office/drawing/2014/main" id="{E1C36EBA-0164-474D-B17C-AA0A807CA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502" y="2421886"/>
            <a:ext cx="6101352" cy="197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C0459-CB51-6D49-82D8-9873A1CBD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696" y="4401527"/>
            <a:ext cx="6104158" cy="19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09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7C4CB1-B1BC-514A-9015-FA5CFE774CE2}"/>
              </a:ext>
            </a:extLst>
          </p:cNvPr>
          <p:cNvSpPr txBox="1"/>
          <p:nvPr/>
        </p:nvSpPr>
        <p:spPr>
          <a:xfrm>
            <a:off x="931985" y="228600"/>
            <a:ext cx="10339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Dielectric permittivity and loss tangent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7ACF43-A0C7-4A45-B90F-86DE2DCB0437}"/>
                  </a:ext>
                </a:extLst>
              </p:cNvPr>
              <p:cNvSpPr txBox="1"/>
              <p:nvPr/>
            </p:nvSpPr>
            <p:spPr>
              <a:xfrm>
                <a:off x="436026" y="1771993"/>
                <a:ext cx="11319947" cy="4307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Blip>
                    <a:blip r:embed="rId2"/>
                  </a:buBlip>
                </a:pPr>
                <a:r>
                  <a:rPr lang="en-US" sz="3200" dirty="0"/>
                  <a:t>Dielectric permittivity: the ability of a material to hold and transmit an electric charge</a:t>
                </a:r>
              </a:p>
              <a:p>
                <a:pPr marL="457200" indent="-457200">
                  <a:buBlip>
                    <a:blip r:embed="rId2"/>
                  </a:buBlip>
                </a:pPr>
                <a:r>
                  <a:rPr lang="en-US" sz="3200" dirty="0"/>
                  <a:t>Complex number: the real part determines the velocity of radio waves in a medium, the imaginary part is associated with loss</a:t>
                </a:r>
              </a:p>
              <a:p>
                <a:pPr algn="ctr"/>
                <a:r>
                  <a:rPr lang="el-GR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el-GR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’ - </a:t>
                </a:r>
                <a:r>
                  <a:rPr lang="en-US" sz="3200" i="1" dirty="0">
                    <a:ea typeface="Cambria" panose="02040503050406030204" pitchFamily="18" charset="0"/>
                    <a:cs typeface="Calibri" panose="020F0502020204030204" pitchFamily="34" charset="0"/>
                  </a:rPr>
                  <a:t>i</a:t>
                </a:r>
                <a:r>
                  <a:rPr lang="el-GR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’’</a:t>
                </a:r>
              </a:p>
              <a:p>
                <a:pPr algn="ctr"/>
                <a:endParaRPr lang="en-US" sz="3200" dirty="0"/>
              </a:p>
              <a:p>
                <a:pPr marL="457200" indent="-457200">
                  <a:buBlip>
                    <a:blip r:embed="rId2"/>
                  </a:buBlip>
                </a:pPr>
                <a:r>
                  <a:rPr lang="en-US" sz="3200" dirty="0"/>
                  <a:t>The loss tangent is the ratio of imaginary vs real part</a:t>
                </a:r>
              </a:p>
              <a:p>
                <a:pPr algn="ctr"/>
                <a:r>
                  <a:rPr lang="en-US" sz="3200" dirty="0"/>
                  <a:t>tan 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7ACF43-A0C7-4A45-B90F-86DE2DCB0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26" y="1771993"/>
                <a:ext cx="11319947" cy="4307205"/>
              </a:xfrm>
              <a:prstGeom prst="rect">
                <a:avLst/>
              </a:prstGeom>
              <a:blipFill>
                <a:blip r:embed="rId3"/>
                <a:stretch>
                  <a:fillRect t="-1765" r="-112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91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CD46460-A417-B943-A23B-8B1D71A4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83" y="1211457"/>
            <a:ext cx="6019800" cy="13081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48C41E-7FCE-8046-BC2D-261EB473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3" y="3615281"/>
            <a:ext cx="8915400" cy="12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0CBEA-DC73-BF47-B28B-DD856EBB42E9}"/>
              </a:ext>
            </a:extLst>
          </p:cNvPr>
          <p:cNvSpPr txBox="1"/>
          <p:nvPr/>
        </p:nvSpPr>
        <p:spPr>
          <a:xfrm>
            <a:off x="7463883" y="2593081"/>
            <a:ext cx="244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Campbell (2008)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66613-47BF-8644-BB2A-E8C9F0774903}"/>
              </a:ext>
            </a:extLst>
          </p:cNvPr>
          <p:cNvSpPr txBox="1"/>
          <p:nvPr/>
        </p:nvSpPr>
        <p:spPr>
          <a:xfrm>
            <a:off x="7541708" y="5072244"/>
            <a:ext cx="184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Grima</a:t>
            </a:r>
            <a:r>
              <a:rPr lang="en-US" sz="2400" dirty="0"/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3731368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10168</TotalTime>
  <Words>442</Words>
  <Application>Microsoft Office PowerPoint</Application>
  <PresentationFormat>Widescreen</PresentationFormat>
  <Paragraphs>68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Willis-Reddick, Maia Catherine - (mwillisreddick)</dc:creator>
  <cp:lastModifiedBy>Coe, Michelle A - (macoe)</cp:lastModifiedBy>
  <cp:revision>8</cp:revision>
  <dcterms:created xsi:type="dcterms:W3CDTF">2022-03-24T07:19:33Z</dcterms:created>
  <dcterms:modified xsi:type="dcterms:W3CDTF">2022-04-18T22:14:36Z</dcterms:modified>
</cp:coreProperties>
</file>